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8" r:id="rId3"/>
    <p:sldId id="262" r:id="rId4"/>
    <p:sldId id="263" r:id="rId5"/>
    <p:sldId id="264"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10" initials="W" lastIdx="1" clrIdx="0">
    <p:extLst>
      <p:ext uri="{19B8F6BF-5375-455C-9EA6-DF929625EA0E}">
        <p15:presenceInfo xmlns:p15="http://schemas.microsoft.com/office/powerpoint/2012/main" userId="Win1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4660"/>
  </p:normalViewPr>
  <p:slideViewPr>
    <p:cSldViewPr snapToGrid="0">
      <p:cViewPr varScale="1">
        <p:scale>
          <a:sx n="82" d="100"/>
          <a:sy n="82" d="100"/>
        </p:scale>
        <p:origin x="557"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68606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90571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72679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53217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56755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809925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907001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70706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61548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8409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66763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5BBE3E-AA6C-4CC5-BCA5-1B8845FF5875}" type="datetimeFigureOut">
              <a:rPr lang="en-US" smtClean="0"/>
              <a:t>3/21/2020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87761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5BBE3E-AA6C-4CC5-BCA5-1B8845FF5875}" type="datetimeFigureOut">
              <a:rPr lang="en-US" smtClean="0"/>
              <a:t>3/21/2020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38545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BBE3E-AA6C-4CC5-BCA5-1B8845FF5875}" type="datetimeFigureOut">
              <a:rPr lang="en-US" smtClean="0"/>
              <a:t>3/21/2020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51313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264401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00627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5BBE3E-AA6C-4CC5-BCA5-1B8845FF5875}" type="datetimeFigureOut">
              <a:rPr lang="en-US" smtClean="0"/>
              <a:t>3/21/2020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58CF20-A7EB-4E86-A118-79D4A06F5266}" type="slidenum">
              <a:rPr lang="en-US" smtClean="0"/>
              <a:t>‹#›</a:t>
            </a:fld>
            <a:endParaRPr lang="en-US"/>
          </a:p>
        </p:txBody>
      </p:sp>
    </p:spTree>
    <p:extLst>
      <p:ext uri="{BB962C8B-B14F-4D97-AF65-F5344CB8AC3E}">
        <p14:creationId xmlns:p14="http://schemas.microsoft.com/office/powerpoint/2010/main" val="324860169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DC47-A2CC-4144-927B-3B95B5C5F6EE}"/>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3823812-735B-4A3E-96B3-D9BEC04FAC06}"/>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575CF81C-8E2D-4317-BD98-D72A09EB37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862" y="214312"/>
            <a:ext cx="11344275" cy="6429375"/>
          </a:xfrm>
          <a:prstGeom prst="rect">
            <a:avLst/>
          </a:prstGeom>
        </p:spPr>
      </p:pic>
      <p:sp>
        <p:nvSpPr>
          <p:cNvPr id="6" name="TextBox 5">
            <a:extLst>
              <a:ext uri="{FF2B5EF4-FFF2-40B4-BE49-F238E27FC236}">
                <a16:creationId xmlns:a16="http://schemas.microsoft.com/office/drawing/2014/main" id="{CCE919F8-3AFE-49D3-91C8-1A1892F6FAEB}"/>
              </a:ext>
            </a:extLst>
          </p:cNvPr>
          <p:cNvSpPr txBox="1"/>
          <p:nvPr/>
        </p:nvSpPr>
        <p:spPr>
          <a:xfrm>
            <a:off x="2911152" y="3013788"/>
            <a:ext cx="6456784" cy="1477328"/>
          </a:xfrm>
          <a:prstGeom prst="rect">
            <a:avLst/>
          </a:prstGeom>
          <a:noFill/>
        </p:spPr>
        <p:txBody>
          <a:bodyPr wrap="square" rtlCol="0">
            <a:spAutoFit/>
          </a:bodyPr>
          <a:lstStyle/>
          <a:p>
            <a:pPr algn="ctr"/>
            <a:r>
              <a:rPr lang="ar-SA" dirty="0"/>
              <a:t>قسم اللغة الإنجليزية</a:t>
            </a:r>
          </a:p>
          <a:p>
            <a:pPr algn="ctr"/>
            <a:r>
              <a:rPr lang="ar-SA" dirty="0"/>
              <a:t>الفرقة </a:t>
            </a:r>
            <a:r>
              <a:rPr lang="ar-SA"/>
              <a:t>الرابعه</a:t>
            </a:r>
            <a:endParaRPr lang="ar-SA" dirty="0"/>
          </a:p>
          <a:p>
            <a:pPr algn="ctr"/>
            <a:r>
              <a:rPr lang="ar-SA" dirty="0"/>
              <a:t>تحليل الأخطاء</a:t>
            </a:r>
          </a:p>
          <a:p>
            <a:pPr algn="ctr"/>
            <a:r>
              <a:rPr lang="ar-SA" dirty="0"/>
              <a:t>د/منة محمد سلامة المصري</a:t>
            </a:r>
          </a:p>
          <a:p>
            <a:pPr algn="ctr"/>
            <a:r>
              <a:rPr lang="ar-SA" dirty="0"/>
              <a:t>2020</a:t>
            </a:r>
            <a:endParaRPr lang="en-US" dirty="0"/>
          </a:p>
        </p:txBody>
      </p:sp>
    </p:spTree>
    <p:extLst>
      <p:ext uri="{BB962C8B-B14F-4D97-AF65-F5344CB8AC3E}">
        <p14:creationId xmlns:p14="http://schemas.microsoft.com/office/powerpoint/2010/main" val="3707074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B4F47-A213-439D-AC92-D85B46C10894}"/>
              </a:ext>
            </a:extLst>
          </p:cNvPr>
          <p:cNvSpPr>
            <a:spLocks noGrp="1"/>
          </p:cNvSpPr>
          <p:nvPr>
            <p:ph type="title"/>
          </p:nvPr>
        </p:nvSpPr>
        <p:spPr/>
        <p:txBody>
          <a:bodyPr>
            <a:normAutofit/>
          </a:bodyPr>
          <a:lstStyle/>
          <a:p>
            <a:r>
              <a:rPr lang="en-US" sz="2400" dirty="0">
                <a:latin typeface="Times New Roman" panose="02020603050405020304" pitchFamily="18" charset="0"/>
                <a:ea typeface="Calibri" panose="020F0502020204030204" pitchFamily="34" charset="0"/>
              </a:rPr>
              <a:t>Methods of teaching and learning second language</a:t>
            </a:r>
            <a:endParaRPr lang="en-US" sz="2400"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88707E2B-74A2-421D-A8E9-7CCD8B2F599A}"/>
              </a:ext>
            </a:extLst>
          </p:cNvPr>
          <p:cNvSpPr>
            <a:spLocks noGrp="1"/>
          </p:cNvSpPr>
          <p:nvPr>
            <p:ph idx="1"/>
          </p:nvPr>
        </p:nvSpPr>
        <p:spPr>
          <a:xfrm>
            <a:off x="677334" y="1399593"/>
            <a:ext cx="8596668" cy="4641770"/>
          </a:xfrm>
        </p:spPr>
        <p:txBody>
          <a:bodyPr>
            <a:normAutofit/>
          </a:bodyPr>
          <a:lstStyle/>
          <a:p>
            <a:pPr marL="0" marR="0" algn="just">
              <a:lnSpc>
                <a:spcPct val="150000"/>
              </a:lnSpc>
              <a:spcBef>
                <a:spcPts val="0"/>
              </a:spcBef>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Grammar- Translation Method: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Direct method: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Communicative Language Teaching</a:t>
            </a:r>
            <a:endParaRPr lang="en-US" sz="2000" dirty="0">
              <a:latin typeface="Calibri" panose="020F0502020204030204" pitchFamily="34" charset="0"/>
              <a:ea typeface="Calibri" panose="020F0502020204030204" pitchFamily="34" charset="0"/>
              <a:cs typeface="Arial" panose="020B0604020202020204" pitchFamily="34" charset="0"/>
            </a:endParaRPr>
          </a:p>
          <a:p>
            <a:pPr>
              <a:lnSpc>
                <a:spcPct val="170000"/>
              </a:lnSpc>
            </a:pPr>
            <a:endParaRPr lang="en-US" sz="2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6974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B81F0-B17C-4FB9-9A3F-0171BD8BDBE1}"/>
              </a:ext>
            </a:extLst>
          </p:cNvPr>
          <p:cNvSpPr>
            <a:spLocks noGrp="1"/>
          </p:cNvSpPr>
          <p:nvPr>
            <p:ph type="title"/>
          </p:nvPr>
        </p:nvSpPr>
        <p:spPr>
          <a:xfrm>
            <a:off x="677334" y="609600"/>
            <a:ext cx="8596668" cy="612710"/>
          </a:xfrm>
        </p:spPr>
        <p:txBody>
          <a:bodyPr>
            <a:normAutofit fontScale="90000"/>
          </a:bodyPr>
          <a:lstStyle/>
          <a:p>
            <a:pPr marL="0" marR="0">
              <a:lnSpc>
                <a:spcPct val="150000"/>
              </a:lnSpc>
              <a:spcBef>
                <a:spcPts val="0"/>
              </a:spcBef>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Grammar- Translation Method: </a:t>
            </a:r>
            <a:br>
              <a:rPr lang="en-US" sz="1800" dirty="0">
                <a:latin typeface="Calibri" panose="020F0502020204030204" pitchFamily="34" charset="0"/>
                <a:ea typeface="Calibri" panose="020F0502020204030204" pitchFamily="34" charset="0"/>
                <a:cs typeface="Arial" panose="020B0604020202020204" pitchFamily="34" charset="0"/>
              </a:rPr>
            </a:br>
            <a:endParaRPr lang="en-US" sz="2400" dirty="0"/>
          </a:p>
        </p:txBody>
      </p:sp>
      <p:sp>
        <p:nvSpPr>
          <p:cNvPr id="3" name="Content Placeholder 2">
            <a:extLst>
              <a:ext uri="{FF2B5EF4-FFF2-40B4-BE49-F238E27FC236}">
                <a16:creationId xmlns:a16="http://schemas.microsoft.com/office/drawing/2014/main" id="{92E333FC-9125-4D38-8896-2702A1025613}"/>
              </a:ext>
            </a:extLst>
          </p:cNvPr>
          <p:cNvSpPr>
            <a:spLocks noGrp="1"/>
          </p:cNvSpPr>
          <p:nvPr>
            <p:ph idx="1"/>
          </p:nvPr>
        </p:nvSpPr>
        <p:spPr>
          <a:xfrm>
            <a:off x="677334" y="1408923"/>
            <a:ext cx="8596668" cy="4632440"/>
          </a:xfrm>
        </p:spPr>
        <p:txBody>
          <a:bodyPr>
            <a:normAutofit/>
          </a:bodyPr>
          <a:lstStyle/>
          <a:p>
            <a:pPr>
              <a:lnSpc>
                <a:spcPct val="200000"/>
              </a:lnSpc>
            </a:pPr>
            <a:r>
              <a:rPr lang="en-US" dirty="0">
                <a:latin typeface="Times New Roman" panose="02020603050405020304" pitchFamily="18" charset="0"/>
                <a:ea typeface="Calibri" panose="020F0502020204030204" pitchFamily="34" charset="0"/>
              </a:rPr>
              <a:t> </a:t>
            </a:r>
            <a:r>
              <a:rPr lang="en-US" sz="2400" dirty="0">
                <a:solidFill>
                  <a:schemeClr val="tx1"/>
                </a:solidFill>
                <a:latin typeface="Times New Roman" panose="02020603050405020304" pitchFamily="18" charset="0"/>
                <a:ea typeface="Calibri" panose="020F0502020204030204" pitchFamily="34" charset="0"/>
              </a:rPr>
              <a:t>The main focused of this method is to teach the students the correct form. Errors are prevented as far as possible through intensive modeling and through intensive drilling</a:t>
            </a:r>
            <a:r>
              <a:rPr lang="en-US" dirty="0">
                <a:latin typeface="Times New Roman" panose="02020603050405020304" pitchFamily="18" charset="0"/>
                <a:ea typeface="Calibri" panose="020F0502020204030204" pitchFamily="34" charset="0"/>
              </a:rPr>
              <a:t>.</a:t>
            </a:r>
            <a:endParaRPr lang="en-US"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739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7422E-0C5C-4338-977D-BF6BE352D09B}"/>
              </a:ext>
            </a:extLst>
          </p:cNvPr>
          <p:cNvSpPr>
            <a:spLocks noGrp="1"/>
          </p:cNvSpPr>
          <p:nvPr>
            <p:ph type="title"/>
          </p:nvPr>
        </p:nvSpPr>
        <p:spPr/>
        <p:txBody>
          <a:bodyPr/>
          <a:lstStyle/>
          <a:p>
            <a:r>
              <a:rPr lang="en-US" b="1" dirty="0">
                <a:latin typeface="Times New Roman" panose="02020603050405020304" pitchFamily="18" charset="0"/>
                <a:ea typeface="Calibri" panose="020F0502020204030204" pitchFamily="34" charset="0"/>
              </a:rPr>
              <a:t>Direct method</a:t>
            </a:r>
            <a:endParaRPr lang="en-US" dirty="0"/>
          </a:p>
        </p:txBody>
      </p:sp>
      <p:sp>
        <p:nvSpPr>
          <p:cNvPr id="3" name="Content Placeholder 2">
            <a:extLst>
              <a:ext uri="{FF2B5EF4-FFF2-40B4-BE49-F238E27FC236}">
                <a16:creationId xmlns:a16="http://schemas.microsoft.com/office/drawing/2014/main" id="{A6A3CAAE-6493-4E59-AA1E-BF2EC2CC94AB}"/>
              </a:ext>
            </a:extLst>
          </p:cNvPr>
          <p:cNvSpPr>
            <a:spLocks noGrp="1"/>
          </p:cNvSpPr>
          <p:nvPr>
            <p:ph idx="1"/>
          </p:nvPr>
        </p:nvSpPr>
        <p:spPr/>
        <p:txBody>
          <a:bodyPr>
            <a:normAutofit/>
          </a:bodyPr>
          <a:lstStyle/>
          <a:p>
            <a:pPr>
              <a:lnSpc>
                <a:spcPct val="200000"/>
              </a:lnSpc>
            </a:pPr>
            <a:r>
              <a:rPr lang="en-US" sz="2000" dirty="0">
                <a:solidFill>
                  <a:schemeClr val="tx1"/>
                </a:solidFill>
                <a:latin typeface="Times New Roman" panose="02020603050405020304" pitchFamily="18" charset="0"/>
                <a:ea typeface="Calibri" panose="020F0502020204030204" pitchFamily="34" charset="0"/>
              </a:rPr>
              <a:t>Direct method believes that second language learning is an imitation of first language acquisition. The method includes lots of oral interaction, spontaneous use of language, no translation between first and second languages, and grammar is taught inductively.</a:t>
            </a:r>
            <a:endParaRPr lang="en-US" sz="2000" dirty="0">
              <a:solidFill>
                <a:schemeClr val="tx1"/>
              </a:solidFill>
            </a:endParaRPr>
          </a:p>
        </p:txBody>
      </p:sp>
    </p:spTree>
    <p:extLst>
      <p:ext uri="{BB962C8B-B14F-4D97-AF65-F5344CB8AC3E}">
        <p14:creationId xmlns:p14="http://schemas.microsoft.com/office/powerpoint/2010/main" val="2956200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5136A-8A12-4FED-93CF-7871707F5BD7}"/>
              </a:ext>
            </a:extLst>
          </p:cNvPr>
          <p:cNvSpPr>
            <a:spLocks noGrp="1"/>
          </p:cNvSpPr>
          <p:nvPr>
            <p:ph type="title"/>
          </p:nvPr>
        </p:nvSpPr>
        <p:spPr/>
        <p:txBody>
          <a:bodyPr/>
          <a:lstStyle/>
          <a:p>
            <a:r>
              <a:rPr lang="en-US" b="1" dirty="0">
                <a:latin typeface="Times New Roman" panose="02020603050405020304" pitchFamily="18" charset="0"/>
                <a:ea typeface="Calibri" panose="020F0502020204030204" pitchFamily="34" charset="0"/>
              </a:rPr>
              <a:t>Communicative Language Teaching</a:t>
            </a:r>
            <a:endParaRPr lang="en-US" dirty="0"/>
          </a:p>
        </p:txBody>
      </p:sp>
      <p:sp>
        <p:nvSpPr>
          <p:cNvPr id="3" name="Content Placeholder 2">
            <a:extLst>
              <a:ext uri="{FF2B5EF4-FFF2-40B4-BE49-F238E27FC236}">
                <a16:creationId xmlns:a16="http://schemas.microsoft.com/office/drawing/2014/main" id="{16531969-C2FA-4907-9E3D-36E31F22AF05}"/>
              </a:ext>
            </a:extLst>
          </p:cNvPr>
          <p:cNvSpPr>
            <a:spLocks noGrp="1"/>
          </p:cNvSpPr>
          <p:nvPr>
            <p:ph idx="1"/>
          </p:nvPr>
        </p:nvSpPr>
        <p:spPr/>
        <p:txBody>
          <a:bodyPr>
            <a:normAutofit/>
          </a:bodyPr>
          <a:lstStyle/>
          <a:p>
            <a:pPr>
              <a:lnSpc>
                <a:spcPct val="200000"/>
              </a:lnSpc>
            </a:pPr>
            <a:r>
              <a:rPr lang="en-US" sz="2000" dirty="0">
                <a:solidFill>
                  <a:schemeClr val="tx1"/>
                </a:solidFill>
                <a:latin typeface="Times New Roman" panose="02020603050405020304" pitchFamily="18" charset="0"/>
                <a:ea typeface="Calibri" panose="020F0502020204030204" pitchFamily="34" charset="0"/>
              </a:rPr>
              <a:t>CLT leads an effective transfer in error correction in the methods </a:t>
            </a:r>
            <a:r>
              <a:rPr lang="en-US" sz="2000" dirty="0" err="1">
                <a:solidFill>
                  <a:schemeClr val="tx1"/>
                </a:solidFill>
                <a:latin typeface="Times New Roman" panose="02020603050405020304" pitchFamily="18" charset="0"/>
                <a:ea typeface="Calibri" panose="020F0502020204030204" pitchFamily="34" charset="0"/>
              </a:rPr>
              <a:t>oflanguage</a:t>
            </a:r>
            <a:r>
              <a:rPr lang="en-US" sz="2000" dirty="0">
                <a:solidFill>
                  <a:schemeClr val="tx1"/>
                </a:solidFill>
                <a:latin typeface="Times New Roman" panose="02020603050405020304" pitchFamily="18" charset="0"/>
                <a:ea typeface="Calibri" panose="020F0502020204030204" pitchFamily="34" charset="0"/>
              </a:rPr>
              <a:t> teaching. It is believed that all mistakes need not to be corrected because these are seen as natural outcomes of the development of communication skill. </a:t>
            </a:r>
            <a:r>
              <a:rPr lang="en-US" sz="2000" b="1" dirty="0">
                <a:solidFill>
                  <a:schemeClr val="tx1"/>
                </a:solidFill>
                <a:latin typeface="Times New Roman" panose="02020603050405020304" pitchFamily="18" charset="0"/>
                <a:ea typeface="Calibri" panose="020F0502020204030204" pitchFamily="34" charset="0"/>
              </a:rPr>
              <a:t>For more details see 58-59</a:t>
            </a:r>
            <a:endParaRPr lang="en-US" sz="2000" b="1" dirty="0">
              <a:solidFill>
                <a:schemeClr val="tx1"/>
              </a:solidFill>
            </a:endParaRPr>
          </a:p>
        </p:txBody>
      </p:sp>
    </p:spTree>
    <p:extLst>
      <p:ext uri="{BB962C8B-B14F-4D97-AF65-F5344CB8AC3E}">
        <p14:creationId xmlns:p14="http://schemas.microsoft.com/office/powerpoint/2010/main" val="88282415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101</TotalTime>
  <Words>157</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Times New Roman</vt:lpstr>
      <vt:lpstr>Trebuchet MS</vt:lpstr>
      <vt:lpstr>Wingdings 3</vt:lpstr>
      <vt:lpstr>Facet</vt:lpstr>
      <vt:lpstr>PowerPoint Presentation</vt:lpstr>
      <vt:lpstr>Methods of teaching and learning second language</vt:lpstr>
      <vt:lpstr>Grammar- Translation Method:  </vt:lpstr>
      <vt:lpstr>Direct method</vt:lpstr>
      <vt:lpstr>Communicative Language Teaching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Win10</dc:creator>
  <cp:lastModifiedBy>Win10</cp:lastModifiedBy>
  <cp:revision>20</cp:revision>
  <dcterms:created xsi:type="dcterms:W3CDTF">2020-03-18T12:46:15Z</dcterms:created>
  <dcterms:modified xsi:type="dcterms:W3CDTF">2020-03-21T16:24:39Z</dcterms:modified>
</cp:coreProperties>
</file>